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65" r:id="rId4"/>
    <p:sldId id="264" r:id="rId5"/>
    <p:sldId id="319" r:id="rId6"/>
    <p:sldId id="303" r:id="rId7"/>
    <p:sldId id="306" r:id="rId8"/>
    <p:sldId id="308" r:id="rId9"/>
    <p:sldId id="307" r:id="rId10"/>
    <p:sldId id="312" r:id="rId11"/>
    <p:sldId id="313" r:id="rId12"/>
    <p:sldId id="314" r:id="rId13"/>
    <p:sldId id="315" r:id="rId14"/>
    <p:sldId id="317" r:id="rId15"/>
    <p:sldId id="318" r:id="rId16"/>
    <p:sldId id="309" r:id="rId17"/>
    <p:sldId id="310" r:id="rId18"/>
    <p:sldId id="311" r:id="rId19"/>
    <p:sldId id="32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NanumBarunGothicOTF YetHangul" panose="02000503000000000000" pitchFamily="2" charset="-128"/>
      <p:regular r:id="rId28"/>
    </p:embeddedFont>
    <p:embeddedFont>
      <p:font typeface="SB AggroOTF Medium" panose="02020503020101020101" pitchFamily="18" charset="-127"/>
      <p:regular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3D5"/>
    <a:srgbClr val="DA86A0"/>
    <a:srgbClr val="344C53"/>
    <a:srgbClr val="F9EFF2"/>
    <a:srgbClr val="F9DAE3"/>
    <a:srgbClr val="F9C4D4"/>
    <a:srgbClr val="D2BBC1"/>
    <a:srgbClr val="CE90A2"/>
    <a:srgbClr val="FFC3D5"/>
    <a:srgbClr val="CA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/>
    <p:restoredTop sz="94703"/>
  </p:normalViewPr>
  <p:slideViewPr>
    <p:cSldViewPr snapToGrid="0" snapToObjects="1">
      <p:cViewPr varScale="1">
        <p:scale>
          <a:sx n="101" d="100"/>
          <a:sy n="101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23C7F-2577-B84C-92B7-4C047509B82C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0D16C-0FCF-D845-931B-C5A8B9B6F9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957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591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80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749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088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56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354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178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097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59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196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10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44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87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3F2CE-3E40-AC45-9BB5-4D9E6B11A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D658CE-DC2F-9F40-8567-FE0D7DDA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44A3A-307A-D247-B50F-BFB721F8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DABDA-034B-134F-B3DE-65B9E0FB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1E91B-D26A-8E41-BD80-8DBEB975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650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D4FDF-8370-3844-8791-FA8C32E6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215007-E618-E249-8EF8-2A4C21FF9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DDDB-FD16-0944-9F2B-B7F0FD96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7C7B0-D331-D340-B1CD-54757FFB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FFC9C-52E4-FF4B-A9B8-DC0D7D20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37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1078F3-CF2A-254C-A493-59F68E575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F8E9E-82A9-2A4F-AA32-36B71785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9A82E-0921-A545-9894-B65E5577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63076-C364-F040-A79F-B26499D1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D68F8-BE6C-2741-B759-737508BE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35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B4B0C-1B3D-4645-B7A7-35BAE521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BB2CB-BBE2-BF4F-87C7-1E8FB6D9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1701E-FA23-D140-93A6-0F23D2F0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922FF-C061-1C42-B517-37C0DC39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8BEA1-930F-C448-9E73-1AE865C9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158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CDFA-D588-1342-A89E-7DC3958F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0F6FF-7A7E-E743-9BCA-3B218D3E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951CB-9EC7-7F49-9792-0F7FBF67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2E46E-935E-F145-895F-4B3E7B9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C28C-AE0B-3E4A-90AE-0C5C9BAD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821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AC86-CEF4-D641-AB76-3E6AD0F4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75B0E-0E24-444C-A976-4E57B0BC8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7002F-5413-A84E-81E6-20615188D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77454-CFA1-794F-BCB2-77A99241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520FB-E472-2946-A4AA-91EBE22E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4C7E3-1908-3A46-82A6-94B1C54B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064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37BDE-9622-B945-81B9-8EFA59C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1382F-7D7D-0F42-9985-7FB0DE56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6B1CA-90DB-A54D-8D23-530B832C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75299F-85A9-0E43-B3C5-AF9892391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47BD13-00F4-224D-9DC9-90FECA597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30B2B8-57A6-E64C-A23A-B92B05FC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0CB71E-2B1D-5144-A536-184F725F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C4CCA-C91C-2B4C-AA14-2C6B2CB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1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12F67-6421-134A-89A7-633C6D6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B7CC71-6FB5-1742-8763-3094B8DE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A65B8-3645-8140-8BEC-8CDF71F0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BC8D7-85D7-7743-8B4A-31A2EC4D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631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F2AAEF-F759-4245-9627-5E40450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D3EBC-E851-4A4F-8330-F3650BC8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63616-A2F2-8F47-80CC-09E8C408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48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21D24-E396-3A4F-9AE1-60461787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BF29A-BAAD-C345-A548-8DD9928A4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B033CD-08A0-574E-92A7-4AD3B134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F8722-BCAA-2645-934D-3B0F9FB1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BA1C6-2633-584B-94D1-BADECC79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4225-053E-BB4A-A82A-F754E85B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83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2BF30-B5FC-C440-AB0D-CFC0847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9BBE93-21FF-5E48-AAD6-09D872F9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AB6AE-BE17-5E4F-868E-2342EACC3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22BA2-DAA5-2546-9E29-25FD95EF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6D0CA-06DB-B445-9825-9CA8D97F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63159-2EE3-B645-A36A-E7370AF5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1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E57F1A-9F92-4340-849B-282EBD9A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956A5-0CF3-9046-A784-B7A262FC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8D389-6829-E04F-A8D1-9687BC708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B4B85-DAB1-BC49-8184-10630A47B05F}" type="datetimeFigureOut">
              <a:rPr kumimoji="1" lang="ko-Kore-KR" altLang="en-US" smtClean="0"/>
              <a:t>2022. 9. 15.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4F15A-0BE7-254D-967C-93D78FB4F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FD640-6864-0C4A-9A34-5432BC3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9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file:////var/folders/3v/trkpbm995bl98fj4xgt8w41h0000gn/T/com.microsoft.Word/WebArchiveCopyPasteTempFiles/%25E1%2584%2589%25E1%2585%25B3%25E1%2584%258F%25E1%2585%25B3%25E1%2584%2585%25E1%2585%25B5%25E1%2586%25AB%25E1%2584%2589%25E1%2585%25A3%25E1%2586%25BA_2022-06-30_%25E1%2584%258B%25E1%2585%25A9%25E1%2584%2592%25E1%2585%25AE_2.27.50_6HkmJx3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3v/trkpbm995bl98fj4xgt8w41h0000gn/T/com.microsoft.Word/WebArchiveCopyPasteTempFiles/210675_215607_5334.p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file:////var/folders/3v/trkpbm995bl98fj4xgt8w41h0000gn/T/com.microsoft.Word/WebArchiveCopyPasteTempFiles/events-cdeb321bb5b3f5fd9a16361a87f80298.pn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3v/trkpbm995bl98fj4xgt8w41h0000gn/T/com.microsoft.Word/WebArchiveCopyPasteTempFiles/750x750bb.jpeg" TargetMode="External"/><Relationship Id="rId5" Type="http://schemas.openxmlformats.org/officeDocument/2006/relationships/image" Target="../media/image9.jpeg"/><Relationship Id="rId4" Type="http://schemas.openxmlformats.org/officeDocument/2006/relationships/image" Target="file:////var/folders/3v/trkpbm995bl98fj4xgt8w41h0000gn/T/com.microsoft.Word/WebArchiveCopyPasteTempFiles/adaptive-icon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244A342-8E46-6980-0353-C52FCBA1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048" y="1268478"/>
            <a:ext cx="1917701" cy="1917701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1E6BE94-4BC4-9D41-8FD6-3B083A7C09CB}"/>
              </a:ext>
            </a:extLst>
          </p:cNvPr>
          <p:cNvCxnSpPr>
            <a:cxnSpLocks/>
          </p:cNvCxnSpPr>
          <p:nvPr/>
        </p:nvCxnSpPr>
        <p:spPr>
          <a:xfrm>
            <a:off x="2562284" y="37288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6090E-64CD-A743-83C0-BD8737FBF56C}"/>
              </a:ext>
            </a:extLst>
          </p:cNvPr>
          <p:cNvSpPr txBox="1"/>
          <p:nvPr/>
        </p:nvSpPr>
        <p:spPr>
          <a:xfrm>
            <a:off x="2336339" y="3923780"/>
            <a:ext cx="7519321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32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배달</a:t>
            </a:r>
            <a:r>
              <a:rPr kumimoji="1" lang="ko-KR" altLang="en-US" sz="32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어플 가격 비교 플랫폼</a:t>
            </a:r>
            <a:endParaRPr kumimoji="1" lang="en-US" altLang="ko-KR" sz="32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박지민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옥시원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최재영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하솔비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BEB3EB6-83D6-C24D-945E-A73EC060BD68}"/>
              </a:ext>
            </a:extLst>
          </p:cNvPr>
          <p:cNvCxnSpPr>
            <a:cxnSpLocks/>
          </p:cNvCxnSpPr>
          <p:nvPr/>
        </p:nvCxnSpPr>
        <p:spPr>
          <a:xfrm>
            <a:off x="2562284" y="53983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A772F3-F4A4-8543-98FC-8C65C126B1E8}"/>
              </a:ext>
            </a:extLst>
          </p:cNvPr>
          <p:cNvSpPr txBox="1"/>
          <p:nvPr/>
        </p:nvSpPr>
        <p:spPr>
          <a:xfrm>
            <a:off x="2336339" y="3192397"/>
            <a:ext cx="751932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G Team(ISP) Project Proposal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61187B4-9908-3595-3E01-1132822DA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3799" y="1274695"/>
            <a:ext cx="1917701" cy="19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사용자 위치 파악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5753100" y="2722103"/>
            <a:ext cx="5714300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dirty="0"/>
              <a:t>현재 사용자 위치를 기반으로 주문 가능한 매장 추천</a:t>
            </a:r>
            <a:endParaRPr lang="en-US" altLang="ko-KR" dirty="0"/>
          </a:p>
          <a:p>
            <a:r>
              <a:rPr lang="ko-KR" altLang="en-US" dirty="0"/>
              <a:t>지역 할증료 계산</a:t>
            </a:r>
            <a:endParaRPr lang="ko-Kore-KR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1B964-7851-D5EE-FDE3-E13AC4FB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81" y="1353198"/>
            <a:ext cx="2953072" cy="506730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341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5905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매장 선택 및 매장 추천 기능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7198648" y="1603028"/>
            <a:ext cx="3944425" cy="436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b="1" dirty="0"/>
              <a:t>매장</a:t>
            </a:r>
            <a:r>
              <a:rPr lang="ko-KR" altLang="ko-Kore-KR" b="1" dirty="0"/>
              <a:t>선택</a:t>
            </a:r>
            <a:endParaRPr lang="ko-Kore-KR" altLang="ko-Kore-KR" b="1" dirty="0"/>
          </a:p>
          <a:p>
            <a:r>
              <a:rPr lang="ko-KR" altLang="ko-Kore-KR" dirty="0"/>
              <a:t>여러 어플리케이션의 </a:t>
            </a:r>
            <a:r>
              <a:rPr lang="ko-KR" altLang="ko-Kore-KR" dirty="0" err="1"/>
              <a:t>별점과</a:t>
            </a:r>
            <a:r>
              <a:rPr lang="ko-KR" altLang="ko-Kore-KR" dirty="0"/>
              <a:t> 리뷰 개수를</a:t>
            </a:r>
            <a:r>
              <a:rPr lang="ko-Kore-KR" altLang="en-US" dirty="0"/>
              <a:t> </a:t>
            </a:r>
            <a:r>
              <a:rPr lang="ko-KR" altLang="ko-Kore-KR" dirty="0"/>
              <a:t>모아 메뉴를 선택하는 과정에서</a:t>
            </a:r>
            <a:r>
              <a:rPr lang="ko-KR" altLang="en-US" dirty="0"/>
              <a:t> </a:t>
            </a:r>
            <a:r>
              <a:rPr lang="ko-KR" altLang="ko-Kore-KR" dirty="0"/>
              <a:t>더 최적의 선택을 할 수 있도록 도와준다</a:t>
            </a:r>
            <a:endParaRPr lang="ko-Kore-KR" altLang="ko-Kore-KR" dirty="0"/>
          </a:p>
          <a:p>
            <a:pPr marL="57150" indent="0">
              <a:buNone/>
            </a:pPr>
            <a:endParaRPr lang="ko-Kore-KR" altLang="ko-Kore-KR" dirty="0"/>
          </a:p>
          <a:p>
            <a:pPr marL="57150" indent="0">
              <a:buNone/>
            </a:pPr>
            <a:r>
              <a:rPr lang="ko-KR" altLang="ko-Kore-KR" b="1" dirty="0"/>
              <a:t>추천 검색 기능</a:t>
            </a:r>
            <a:endParaRPr lang="ko-Kore-KR" altLang="ko-Kore-KR" b="1" dirty="0"/>
          </a:p>
          <a:p>
            <a:r>
              <a:rPr lang="ko-KR" altLang="ko-Kore-KR" dirty="0"/>
              <a:t>시간대에 따른 추천</a:t>
            </a:r>
            <a:endParaRPr lang="ko-Kore-KR" altLang="ko-Kore-KR" dirty="0"/>
          </a:p>
          <a:p>
            <a:r>
              <a:rPr lang="ko-KR" altLang="en-US" dirty="0"/>
              <a:t>사용자가 선택한 메뉴의 </a:t>
            </a:r>
            <a:r>
              <a:rPr lang="ko-KR" altLang="ko-Kore-KR" dirty="0"/>
              <a:t>데이터를 저장</a:t>
            </a:r>
            <a:r>
              <a:rPr lang="ko-KR" altLang="en-US" dirty="0"/>
              <a:t>해서</a:t>
            </a:r>
            <a:r>
              <a:rPr lang="ko-Kore-KR" altLang="en-US" dirty="0"/>
              <a:t> </a:t>
            </a:r>
            <a:r>
              <a:rPr lang="ko-KR" altLang="ko-Kore-KR" dirty="0"/>
              <a:t>사용자가 가장 좋아할</a:t>
            </a:r>
            <a:r>
              <a:rPr lang="ko-Kore-KR" altLang="en-US" dirty="0"/>
              <a:t> </a:t>
            </a:r>
            <a:r>
              <a:rPr lang="ko-KR" altLang="ko-Kore-KR" dirty="0"/>
              <a:t>만한</a:t>
            </a:r>
            <a:r>
              <a:rPr lang="en-US" altLang="ko-Kore-KR" dirty="0"/>
              <a:t> </a:t>
            </a:r>
            <a:r>
              <a:rPr lang="ko-KR" altLang="ko-Kore-KR" dirty="0"/>
              <a:t>검색어와 주변 맛집을 추천</a:t>
            </a:r>
            <a:endParaRPr lang="ko-Kore-KR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B0940-9363-13BE-7957-8375DB70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75" y="1503345"/>
            <a:ext cx="2378847" cy="47920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EAA56-C6F7-BDDC-0F2D-C80795E8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122" y="1503345"/>
            <a:ext cx="2808300" cy="479207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103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777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배달 어플 별 배달 정보 비교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매장 즐겨찾기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5283200" y="2022187"/>
            <a:ext cx="5714300" cy="2233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b="1" dirty="0"/>
              <a:t>배달 정보 비교</a:t>
            </a:r>
            <a:endParaRPr lang="en-US" altLang="ko-KR" b="1" dirty="0"/>
          </a:p>
          <a:p>
            <a:r>
              <a:rPr lang="ko-KR" altLang="en-US" dirty="0"/>
              <a:t>배달 어플 별 </a:t>
            </a:r>
            <a:r>
              <a:rPr lang="ko-KR" altLang="ko-Kore-KR" dirty="0"/>
              <a:t>각각 다른 배달</a:t>
            </a:r>
            <a:r>
              <a:rPr lang="ko-Kore-KR" altLang="en-US" dirty="0"/>
              <a:t> 및</a:t>
            </a:r>
            <a:r>
              <a:rPr lang="ko-KR" altLang="en-US" dirty="0"/>
              <a:t> 포장</a:t>
            </a:r>
            <a:r>
              <a:rPr lang="ko-KR" altLang="ko-Kore-KR" dirty="0"/>
              <a:t> 정보 </a:t>
            </a:r>
            <a:r>
              <a:rPr lang="ko-KR" altLang="en-US" dirty="0"/>
              <a:t>비교</a:t>
            </a:r>
            <a:endParaRPr lang="ko-Kore-KR" altLang="ko-Kore-KR" dirty="0"/>
          </a:p>
          <a:p>
            <a:r>
              <a:rPr lang="ko-KR" altLang="ko-Kore-KR" dirty="0"/>
              <a:t>사용자가 </a:t>
            </a:r>
            <a:r>
              <a:rPr lang="ko-KR" altLang="ko-Kore-KR" dirty="0" err="1"/>
              <a:t>배달료</a:t>
            </a:r>
            <a:r>
              <a:rPr lang="en-US" altLang="ko-Kore-KR" dirty="0"/>
              <a:t>, </a:t>
            </a:r>
            <a:r>
              <a:rPr lang="ko-KR" altLang="ko-Kore-KR" dirty="0"/>
              <a:t>최소주문금액</a:t>
            </a:r>
            <a:r>
              <a:rPr lang="en-US" altLang="ko-Kore-KR" dirty="0"/>
              <a:t>, </a:t>
            </a:r>
            <a:r>
              <a:rPr lang="ko-KR" altLang="ko-Kore-KR" dirty="0"/>
              <a:t>배달 시간 등</a:t>
            </a:r>
            <a:r>
              <a:rPr lang="ko-KR" altLang="en-US" dirty="0"/>
              <a:t> 우선시하는 조건을 확인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C1A99-F149-BEA2-F6A0-57BC6644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05" y="1503345"/>
            <a:ext cx="2819793" cy="504465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E36AF04-4B99-2E47-FB2A-F5760339F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800" y="2910225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FD581-5B26-1AFE-D3A9-5BB984E6970D}"/>
              </a:ext>
            </a:extLst>
          </p:cNvPr>
          <p:cNvSpPr txBox="1"/>
          <p:nvPr/>
        </p:nvSpPr>
        <p:spPr>
          <a:xfrm>
            <a:off x="5283200" y="4153862"/>
            <a:ext cx="5854700" cy="1471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57150" marR="0" indent="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b="1" dirty="0"/>
              <a:t>매장 즐겨찾기</a:t>
            </a:r>
            <a:endParaRPr lang="en-US" altLang="ko-KR" b="1" dirty="0"/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새로운 쿠폰이 등록될 시</a:t>
            </a:r>
            <a:r>
              <a:rPr lang="en-US" altLang="ko-KR" dirty="0"/>
              <a:t> </a:t>
            </a:r>
            <a:r>
              <a:rPr lang="ko-KR" altLang="en-US" dirty="0"/>
              <a:t>사용자에 알림</a:t>
            </a:r>
            <a:endParaRPr lang="ko-Kore-KR" altLang="ko-Kore-KR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50C30-DBF8-5836-5D3A-8625A815E285}"/>
              </a:ext>
            </a:extLst>
          </p:cNvPr>
          <p:cNvSpPr/>
          <p:nvPr/>
        </p:nvSpPr>
        <p:spPr>
          <a:xfrm>
            <a:off x="4089400" y="2630825"/>
            <a:ext cx="787400" cy="787400"/>
          </a:xfrm>
          <a:prstGeom prst="ellipse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94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원하는 메뉴 계산 및 어플 추천</a:t>
            </a:r>
            <a:endParaRPr kumimoji="1" lang="en-US" altLang="ko-KR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6797292" y="1036305"/>
            <a:ext cx="4677828" cy="54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ko-Kore-KR" dirty="0"/>
              <a:t>메뉴 탭을 통해</a:t>
            </a:r>
            <a:r>
              <a:rPr lang="ko-Kore-KR" altLang="en-US" dirty="0"/>
              <a:t> </a:t>
            </a:r>
            <a:r>
              <a:rPr lang="ko-KR" altLang="ko-Kore-KR" dirty="0"/>
              <a:t>자신이 원하는 메뉴를 선택한 후</a:t>
            </a:r>
            <a:r>
              <a:rPr lang="ko-KR" altLang="en-US" dirty="0"/>
              <a:t> </a:t>
            </a:r>
            <a:r>
              <a:rPr lang="ko-KR" altLang="ko-Kore-KR" dirty="0"/>
              <a:t>전체 주문 </a:t>
            </a:r>
            <a:r>
              <a:rPr lang="ko-KR" altLang="ko-Kore-KR" dirty="0" err="1"/>
              <a:t>가격뿐만</a:t>
            </a:r>
            <a:r>
              <a:rPr lang="ko-KR" altLang="ko-Kore-KR" dirty="0"/>
              <a:t> 아니라</a:t>
            </a:r>
            <a:r>
              <a:rPr lang="en-US" altLang="ko-Kore-KR" dirty="0"/>
              <a:t>,</a:t>
            </a:r>
            <a:r>
              <a:rPr lang="ko-Kore-KR" altLang="en-US" dirty="0"/>
              <a:t> </a:t>
            </a:r>
            <a:r>
              <a:rPr lang="ko-KR" altLang="ko-Kore-KR" dirty="0"/>
              <a:t>가장 합리적인 가격으로 소비할 수 있는</a:t>
            </a:r>
            <a:r>
              <a:rPr lang="ko-Kore-KR" altLang="en-US" dirty="0"/>
              <a:t> </a:t>
            </a:r>
            <a:r>
              <a:rPr lang="ko-KR" altLang="ko-Kore-KR" dirty="0"/>
              <a:t>어플리케이션을 추</a:t>
            </a:r>
            <a:r>
              <a:rPr lang="ko-KR" altLang="en-US" dirty="0"/>
              <a:t>천</a:t>
            </a:r>
            <a:endParaRPr lang="ko-Kore-KR" altLang="ko-Kore-KR" dirty="0"/>
          </a:p>
          <a:p>
            <a:r>
              <a:rPr lang="ko-KR" altLang="en-US" dirty="0"/>
              <a:t>이 때 전체 주문 가격은 </a:t>
            </a:r>
            <a:r>
              <a:rPr lang="ko-KR" altLang="ko-Kore-KR" dirty="0"/>
              <a:t>해당 </a:t>
            </a:r>
            <a:r>
              <a:rPr lang="ko-KR" altLang="en-US" dirty="0" err="1"/>
              <a:t>어플</a:t>
            </a:r>
            <a:r>
              <a:rPr lang="ko-KR" altLang="ko-Kore-KR" dirty="0" err="1"/>
              <a:t>에서</a:t>
            </a:r>
            <a:r>
              <a:rPr lang="ko-KR" altLang="en-US" dirty="0"/>
              <a:t> 사용 가능한 쿠폰을 적용한 가격을 표시</a:t>
            </a:r>
            <a:endParaRPr lang="ko-Kore-KR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F0EB9B-D023-97B9-B281-CF9586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46" y="1436903"/>
            <a:ext cx="2463554" cy="50138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4D8DB0-3564-0183-6AAF-B7DD0087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946" y="1436903"/>
            <a:ext cx="2218500" cy="50099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56D366C-D6D9-A788-0C41-48177F7B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8092" y="256732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구현 방식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메뉴 추천 시스템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2057266" y="4254543"/>
            <a:ext cx="8788399" cy="253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en-US" altLang="ko-Kore-KR" dirty="0"/>
              <a:t>1. </a:t>
            </a:r>
            <a:r>
              <a:rPr lang="ko-KR" altLang="ko-Kore-KR" dirty="0"/>
              <a:t>처음엔 시간대에 따른 추천 시스템</a:t>
            </a:r>
            <a:r>
              <a:rPr lang="en-US" altLang="ko-Kore-KR" dirty="0"/>
              <a:t>(</a:t>
            </a:r>
            <a:r>
              <a:rPr lang="ko-KR" altLang="ko-Kore-KR" dirty="0"/>
              <a:t>첫 사용자의 경우</a:t>
            </a:r>
            <a:r>
              <a:rPr lang="en-US" altLang="ko-Kore-KR" dirty="0"/>
              <a:t>)</a:t>
            </a:r>
            <a:br>
              <a:rPr lang="en-US" altLang="ko-Kore-KR" dirty="0"/>
            </a:br>
            <a:r>
              <a:rPr lang="en-US" altLang="ko-Kore-KR" dirty="0"/>
              <a:t>2. </a:t>
            </a:r>
            <a:r>
              <a:rPr lang="ko-KR" altLang="ko-Kore-KR" dirty="0"/>
              <a:t>데이터가 쌓이면 </a:t>
            </a:r>
            <a:r>
              <a:rPr lang="en-US" altLang="ko-Kore-KR" dirty="0"/>
              <a:t>Collaborative filtering + </a:t>
            </a:r>
            <a:r>
              <a:rPr lang="ko-KR" altLang="ko-Kore-KR" dirty="0"/>
              <a:t>시간대</a:t>
            </a:r>
            <a:r>
              <a:rPr lang="ko-Kore-KR" altLang="en-US" dirty="0"/>
              <a:t>를</a:t>
            </a:r>
            <a:r>
              <a:rPr lang="ko-KR" altLang="en-US" dirty="0"/>
              <a:t> 모두 고려하여 추천</a:t>
            </a:r>
            <a:endParaRPr lang="ko-Kore-KR" altLang="ko-Kore-KR" dirty="0"/>
          </a:p>
          <a:p>
            <a:r>
              <a:rPr lang="ko-Kore-KR" altLang="ko-Kore-KR" dirty="0"/>
              <a:t>협업 필터링</a:t>
            </a:r>
            <a:r>
              <a:rPr lang="en-US" altLang="ko-Kore-KR" dirty="0"/>
              <a:t>(</a:t>
            </a:r>
            <a:r>
              <a:rPr lang="ko-Kore-KR" altLang="ko-Kore-KR" dirty="0"/>
              <a:t>collaborative filtering</a:t>
            </a:r>
            <a:r>
              <a:rPr lang="en-US" altLang="ko-Kore-KR" dirty="0"/>
              <a:t>)</a:t>
            </a:r>
            <a:r>
              <a:rPr lang="ko-Kore-KR" altLang="ko-Kore-KR" dirty="0"/>
              <a:t>은 많은</a:t>
            </a:r>
            <a:r>
              <a:rPr lang="en-US" altLang="ko-Kore-KR" dirty="0"/>
              <a:t> </a:t>
            </a:r>
            <a:r>
              <a:rPr lang="ko-KR" altLang="en-US" dirty="0"/>
              <a:t>사용자</a:t>
            </a:r>
            <a:r>
              <a:rPr lang="ko-Kore-KR" altLang="ko-Kore-KR" dirty="0"/>
              <a:t>들로부터 얻은 기호정보</a:t>
            </a:r>
            <a:r>
              <a:rPr lang="en-US" altLang="ko-Kore-KR" dirty="0"/>
              <a:t>(taste information)</a:t>
            </a:r>
            <a:r>
              <a:rPr lang="ko-Kore-KR" altLang="ko-Kore-KR" dirty="0"/>
              <a:t>에 따라 사용자들의 관심사들을 자동적으로 예측하게 해주는 방법</a:t>
            </a:r>
          </a:p>
          <a:p>
            <a:r>
              <a:rPr lang="en-US" altLang="ko-Kore-KR" dirty="0"/>
              <a:t>User-based Filtering </a:t>
            </a:r>
            <a:r>
              <a:rPr lang="ko-KR" altLang="ko-Kore-KR" dirty="0"/>
              <a:t>방법을 사용하여 유사한 사용자들이 선택한 메뉴를 추천</a:t>
            </a:r>
            <a:endParaRPr lang="ko-Kore-KR" altLang="ko-Kore-KR" dirty="0"/>
          </a:p>
        </p:txBody>
      </p:sp>
      <p:pic>
        <p:nvPicPr>
          <p:cNvPr id="30721" name="그림 11" descr="Image">
            <a:extLst>
              <a:ext uri="{FF2B5EF4-FFF2-40B4-BE49-F238E27FC236}">
                <a16:creationId xmlns:a16="http://schemas.microsoft.com/office/drawing/2014/main" id="{4A3A6E96-01E8-81B9-6816-26052432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66" y="1506966"/>
            <a:ext cx="4884613" cy="27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AA01ED-743E-BB94-570B-39919E23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379" y="1506966"/>
            <a:ext cx="2183143" cy="27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구현 방식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매장 정보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CB8DEC-0379-4339-B320-7A257D3C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41" y="2346133"/>
            <a:ext cx="1779471" cy="1779471"/>
          </a:xfrm>
          <a:prstGeom prst="rect">
            <a:avLst/>
          </a:prstGeom>
        </p:spPr>
      </p:pic>
      <p:pic>
        <p:nvPicPr>
          <p:cNvPr id="8" name="Picture 2" descr="쿠팡이츠 - 더 좋은 식사의 시작 - Google Play 앱">
            <a:extLst>
              <a:ext uri="{FF2B5EF4-FFF2-40B4-BE49-F238E27FC236}">
                <a16:creationId xmlns:a16="http://schemas.microsoft.com/office/drawing/2014/main" id="{1F85DE97-2A3C-4C51-F909-A82604CB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2270669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B3E8F86-454B-3D6E-EAA0-58B145FCD2F7}"/>
              </a:ext>
            </a:extLst>
          </p:cNvPr>
          <p:cNvSpPr/>
          <p:nvPr/>
        </p:nvSpPr>
        <p:spPr>
          <a:xfrm>
            <a:off x="6616700" y="2994569"/>
            <a:ext cx="596900" cy="393700"/>
          </a:xfrm>
          <a:prstGeom prst="right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4BC50-4899-F66C-BCBA-8797788F0361}"/>
              </a:ext>
            </a:extLst>
          </p:cNvPr>
          <p:cNvSpPr txBox="1"/>
          <p:nvPr/>
        </p:nvSpPr>
        <p:spPr>
          <a:xfrm>
            <a:off x="7632699" y="2661737"/>
            <a:ext cx="2746375" cy="1059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800" kern="100" dirty="0" err="1"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크롤링</a:t>
            </a:r>
            <a:endParaRPr lang="ko-Kore-KR" altLang="ko-Kore-KR" sz="2800" kern="100" dirty="0">
              <a:effectLst/>
              <a:latin typeface="SB AggroOTF Medium" panose="02020503020101020101" pitchFamily="18" charset="-127"/>
              <a:ea typeface="SB AggroOTF Medium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B6881-3A48-393F-47C3-90F5FD5C7EB3}"/>
              </a:ext>
            </a:extLst>
          </p:cNvPr>
          <p:cNvSpPr txBox="1"/>
          <p:nvPr/>
        </p:nvSpPr>
        <p:spPr>
          <a:xfrm>
            <a:off x="7475112" y="3388269"/>
            <a:ext cx="3394633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ore-KR" altLang="en-US" dirty="0"/>
              <a:t>경기도</a:t>
            </a:r>
            <a:r>
              <a:rPr lang="ko-KR" altLang="en-US" dirty="0"/>
              <a:t> 및 서울로 지역 제한</a:t>
            </a:r>
            <a:endParaRPr lang="en-US" altLang="ko-KR" dirty="0"/>
          </a:p>
          <a:p>
            <a:r>
              <a:rPr lang="ko-KR" altLang="en-US" dirty="0"/>
              <a:t>배달의 민족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쿠팡이츠</a:t>
            </a:r>
            <a:r>
              <a:rPr lang="ko-KR" altLang="en-US" dirty="0"/>
              <a:t> 우선 진행</a:t>
            </a:r>
            <a:endParaRPr lang="ko-Kore-KR" altLang="ko-Kore-KR" dirty="0"/>
          </a:p>
        </p:txBody>
      </p:sp>
    </p:spTree>
    <p:extLst>
      <p:ext uri="{BB962C8B-B14F-4D97-AF65-F5344CB8AC3E}">
        <p14:creationId xmlns:p14="http://schemas.microsoft.com/office/powerpoint/2010/main" val="8605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394182" y="2922270"/>
            <a:ext cx="5427222" cy="877862"/>
            <a:chOff x="3417768" y="3139150"/>
            <a:chExt cx="5427222" cy="8778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일정 및 역할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417768" y="3162932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</a:t>
              </a:r>
              <a:r>
                <a:rPr kumimoji="1" lang="ko-Kore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일정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및 역할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. 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 계획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9898C1-C432-D289-68A4-1054B43809BA}"/>
              </a:ext>
            </a:extLst>
          </p:cNvPr>
          <p:cNvSpPr/>
          <p:nvPr/>
        </p:nvSpPr>
        <p:spPr>
          <a:xfrm>
            <a:off x="890598" y="1804656"/>
            <a:ext cx="3310348" cy="1891044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9B7CDBE-4D45-6C5C-1DD2-2C6D3133214F}"/>
              </a:ext>
            </a:extLst>
          </p:cNvPr>
          <p:cNvSpPr/>
          <p:nvPr/>
        </p:nvSpPr>
        <p:spPr>
          <a:xfrm>
            <a:off x="8152718" y="1804656"/>
            <a:ext cx="3310348" cy="3855478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F2FA428-008D-CC17-AC34-0F1A4CA8C7EA}"/>
              </a:ext>
            </a:extLst>
          </p:cNvPr>
          <p:cNvSpPr/>
          <p:nvPr/>
        </p:nvSpPr>
        <p:spPr>
          <a:xfrm>
            <a:off x="4521658" y="1804656"/>
            <a:ext cx="3310348" cy="3855478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계획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기술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스택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1ECFD-7AD4-C2E6-81CF-8465511D03A4}"/>
              </a:ext>
            </a:extLst>
          </p:cNvPr>
          <p:cNvSpPr txBox="1"/>
          <p:nvPr/>
        </p:nvSpPr>
        <p:spPr>
          <a:xfrm>
            <a:off x="5009777" y="2043723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Picture 2" descr="프로그레시브 웹 애플리케이션 - 위키백과, 우리 모두의 백과사전">
            <a:extLst>
              <a:ext uri="{FF2B5EF4-FFF2-40B4-BE49-F238E27FC236}">
                <a16:creationId xmlns:a16="http://schemas.microsoft.com/office/drawing/2014/main" id="{FF63EF07-67FB-8C97-788F-80C55443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10" y="3023251"/>
            <a:ext cx="1340424" cy="50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7F1B03-E041-24AC-B2E2-8E532EEC23B8}"/>
              </a:ext>
            </a:extLst>
          </p:cNvPr>
          <p:cNvSpPr txBox="1"/>
          <p:nvPr/>
        </p:nvSpPr>
        <p:spPr>
          <a:xfrm>
            <a:off x="8675434" y="2034974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7170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761E795C-F680-3A8A-A7A3-58591C793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64" y="3904964"/>
            <a:ext cx="2028117" cy="94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ma – 피그마 사용설명서 (도움말) | 비즈로그 :: BIZLOG">
            <a:extLst>
              <a:ext uri="{FF2B5EF4-FFF2-40B4-BE49-F238E27FC236}">
                <a16:creationId xmlns:a16="http://schemas.microsoft.com/office/drawing/2014/main" id="{80F00395-F547-EE71-1337-B9C00BF64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47" y="2505388"/>
            <a:ext cx="2061520" cy="103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A108A0-9C68-37D3-682F-8ABB33BF93C6}"/>
              </a:ext>
            </a:extLst>
          </p:cNvPr>
          <p:cNvSpPr txBox="1"/>
          <p:nvPr/>
        </p:nvSpPr>
        <p:spPr>
          <a:xfrm>
            <a:off x="1400953" y="2034974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Design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3409C6C-FFE2-0A47-4C87-45CA642B8A3B}"/>
              </a:ext>
            </a:extLst>
          </p:cNvPr>
          <p:cNvSpPr/>
          <p:nvPr/>
        </p:nvSpPr>
        <p:spPr>
          <a:xfrm>
            <a:off x="890598" y="3769090"/>
            <a:ext cx="3310348" cy="1891044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AC46-E78C-6BF5-B6B8-534187DFA1C1}"/>
              </a:ext>
            </a:extLst>
          </p:cNvPr>
          <p:cNvSpPr txBox="1"/>
          <p:nvPr/>
        </p:nvSpPr>
        <p:spPr>
          <a:xfrm>
            <a:off x="1400953" y="3999408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협업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21" name="Picture 24" descr="Git 이란?">
            <a:extLst>
              <a:ext uri="{FF2B5EF4-FFF2-40B4-BE49-F238E27FC236}">
                <a16:creationId xmlns:a16="http://schemas.microsoft.com/office/drawing/2014/main" id="{026E82C3-580F-8FB2-88CC-83E330829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10770" r="5459" b="13718"/>
          <a:stretch/>
        </p:blipFill>
        <p:spPr bwMode="auto">
          <a:xfrm>
            <a:off x="1219708" y="4491270"/>
            <a:ext cx="1201087" cy="9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GitHub 기본">
            <a:extLst>
              <a:ext uri="{FF2B5EF4-FFF2-40B4-BE49-F238E27FC236}">
                <a16:creationId xmlns:a16="http://schemas.microsoft.com/office/drawing/2014/main" id="{9FFBA456-42C8-690A-521F-B4894BD85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t="5607" r="23030" b="10536"/>
          <a:stretch/>
        </p:blipFill>
        <p:spPr bwMode="auto">
          <a:xfrm>
            <a:off x="2800534" y="4491270"/>
            <a:ext cx="1086020" cy="9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4C690B78-4462-8A3A-A960-E47B265CC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4" t="19891" r="23657" b="18640"/>
          <a:stretch/>
        </p:blipFill>
        <p:spPr bwMode="auto">
          <a:xfrm>
            <a:off x="9842489" y="3920690"/>
            <a:ext cx="1439332" cy="8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ode.js - 위키백과, 우리 모두의 백과사전">
            <a:extLst>
              <a:ext uri="{FF2B5EF4-FFF2-40B4-BE49-F238E27FC236}">
                <a16:creationId xmlns:a16="http://schemas.microsoft.com/office/drawing/2014/main" id="{C5FDC8C3-7C43-8294-8F65-D2ADE1B9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524" y="2907382"/>
            <a:ext cx="1365809" cy="83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mysql logo">
            <a:extLst>
              <a:ext uri="{FF2B5EF4-FFF2-40B4-BE49-F238E27FC236}">
                <a16:creationId xmlns:a16="http://schemas.microsoft.com/office/drawing/2014/main" id="{06CFBC63-5899-92A1-5BB8-63729149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16" y="3902279"/>
            <a:ext cx="1365810" cy="96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S]NestJS">
            <a:extLst>
              <a:ext uri="{FF2B5EF4-FFF2-40B4-BE49-F238E27FC236}">
                <a16:creationId xmlns:a16="http://schemas.microsoft.com/office/drawing/2014/main" id="{F7B01211-8E70-8DE9-EDE2-F07D8047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41" y="2999555"/>
            <a:ext cx="1330280" cy="6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계획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일정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aphicFrame>
        <p:nvGraphicFramePr>
          <p:cNvPr id="3" name="표 16">
            <a:extLst>
              <a:ext uri="{FF2B5EF4-FFF2-40B4-BE49-F238E27FC236}">
                <a16:creationId xmlns:a16="http://schemas.microsoft.com/office/drawing/2014/main" id="{E6BB7BCC-23C3-CE69-3DE6-AB6E91E3F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65413"/>
              </p:ext>
            </p:extLst>
          </p:nvPr>
        </p:nvGraphicFramePr>
        <p:xfrm>
          <a:off x="890598" y="1605264"/>
          <a:ext cx="10416398" cy="4384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6504">
                  <a:extLst>
                    <a:ext uri="{9D8B030D-6E8A-4147-A177-3AD203B41FA5}">
                      <a16:colId xmlns:a16="http://schemas.microsoft.com/office/drawing/2014/main" val="3685564941"/>
                    </a:ext>
                  </a:extLst>
                </a:gridCol>
                <a:gridCol w="1011582">
                  <a:extLst>
                    <a:ext uri="{9D8B030D-6E8A-4147-A177-3AD203B41FA5}">
                      <a16:colId xmlns:a16="http://schemas.microsoft.com/office/drawing/2014/main" val="686892222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722198753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380263677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49057444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472753722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859475354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290385993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398048922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113044172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68596719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1951229181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213755532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작업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담당자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9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10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42370"/>
                  </a:ext>
                </a:extLst>
              </a:tr>
              <a:tr h="1927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5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2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3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2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3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5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3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기능 구체화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2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개발 세부 계획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82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UX/UI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프론트엔드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DB 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90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API 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명세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89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웹페이지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프론트엔드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서버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58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8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9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앱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306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A6821-1260-DB5D-66F0-0B73B4CBA647}"/>
              </a:ext>
            </a:extLst>
          </p:cNvPr>
          <p:cNvSpPr txBox="1"/>
          <p:nvPr/>
        </p:nvSpPr>
        <p:spPr>
          <a:xfrm>
            <a:off x="8214546" y="588102"/>
            <a:ext cx="3092450" cy="81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algn="r"/>
            <a:r>
              <a:rPr lang="ko-KR" altLang="en-US" sz="1400" b="1" dirty="0" err="1"/>
              <a:t>프론트엔드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하솔비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옥시원</a:t>
            </a:r>
            <a:endParaRPr lang="en-US" altLang="ko-KR" sz="1400" b="1" dirty="0"/>
          </a:p>
          <a:p>
            <a:pPr algn="r"/>
            <a:r>
              <a:rPr lang="ko-KR" altLang="en-US" sz="1400" b="1" dirty="0" err="1"/>
              <a:t>백엔드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박지민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최재영</a:t>
            </a:r>
          </a:p>
        </p:txBody>
      </p:sp>
    </p:spTree>
    <p:extLst>
      <p:ext uri="{BB962C8B-B14F-4D97-AF65-F5344CB8AC3E}">
        <p14:creationId xmlns:p14="http://schemas.microsoft.com/office/powerpoint/2010/main" val="338438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C1897C5-A578-66AD-A964-E9E56AF5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048" y="1319278"/>
            <a:ext cx="1917701" cy="1917701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62FBD90-A19B-46D2-4741-69DFA6A015C1}"/>
              </a:ext>
            </a:extLst>
          </p:cNvPr>
          <p:cNvCxnSpPr>
            <a:cxnSpLocks/>
          </p:cNvCxnSpPr>
          <p:nvPr/>
        </p:nvCxnSpPr>
        <p:spPr>
          <a:xfrm>
            <a:off x="2562284" y="35891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F29BEE-4BDB-2823-760C-8E415E1B7E87}"/>
              </a:ext>
            </a:extLst>
          </p:cNvPr>
          <p:cNvSpPr txBox="1"/>
          <p:nvPr/>
        </p:nvSpPr>
        <p:spPr>
          <a:xfrm>
            <a:off x="2336339" y="3784080"/>
            <a:ext cx="751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48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감사합니다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DACD053-C895-8341-4158-A7C4D8A5E89E}"/>
              </a:ext>
            </a:extLst>
          </p:cNvPr>
          <p:cNvCxnSpPr>
            <a:cxnSpLocks/>
          </p:cNvCxnSpPr>
          <p:nvPr/>
        </p:nvCxnSpPr>
        <p:spPr>
          <a:xfrm>
            <a:off x="2562284" y="52586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66326F9-DAEB-F58C-7636-2EEBBC25B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3799" y="1325495"/>
            <a:ext cx="1917701" cy="19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675409" y="457200"/>
            <a:ext cx="234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86C3D5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Index</a:t>
            </a:r>
            <a:endParaRPr kumimoji="1" lang="ko-Kore-KR" altLang="en-US" sz="3200" dirty="0">
              <a:solidFill>
                <a:srgbClr val="86C3D5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03A00BE-B0EA-4D49-AA8B-910056E6DD7F}"/>
              </a:ext>
            </a:extLst>
          </p:cNvPr>
          <p:cNvCxnSpPr>
            <a:cxnSpLocks/>
          </p:cNvCxnSpPr>
          <p:nvPr/>
        </p:nvCxnSpPr>
        <p:spPr>
          <a:xfrm>
            <a:off x="746931" y="1129209"/>
            <a:ext cx="5322175" cy="0"/>
          </a:xfrm>
          <a:prstGeom prst="line">
            <a:avLst/>
          </a:prstGeom>
          <a:ln w="25400">
            <a:solidFill>
              <a:srgbClr val="86C3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7A302-4FF8-C1A1-B0BE-87E659F64427}"/>
              </a:ext>
            </a:extLst>
          </p:cNvPr>
          <p:cNvSpPr txBox="1"/>
          <p:nvPr/>
        </p:nvSpPr>
        <p:spPr>
          <a:xfrm>
            <a:off x="746931" y="1788459"/>
            <a:ext cx="4994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1.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제작 배경</a:t>
            </a:r>
            <a:endParaRPr kumimoji="1" lang="en-US" altLang="ko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문제 상황 및 기존 어플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AF89F-68C2-CBEF-1022-D7ACE006EAB4}"/>
              </a:ext>
            </a:extLst>
          </p:cNvPr>
          <p:cNvSpPr txBox="1"/>
          <p:nvPr/>
        </p:nvSpPr>
        <p:spPr>
          <a:xfrm>
            <a:off x="746931" y="3179802"/>
            <a:ext cx="4994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서비스 소개</a:t>
            </a:r>
            <a:endParaRPr kumimoji="1" lang="en-US" altLang="ko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서비스 목표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기능 및 구현 방식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B8A28-BF51-12C5-CB1B-E1A958E9DD7E}"/>
              </a:ext>
            </a:extLst>
          </p:cNvPr>
          <p:cNvSpPr txBox="1"/>
          <p:nvPr/>
        </p:nvSpPr>
        <p:spPr>
          <a:xfrm>
            <a:off x="746931" y="4478813"/>
            <a:ext cx="8087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프로젝트 진행 계획</a:t>
            </a:r>
            <a:endParaRPr kumimoji="1" lang="en-US" altLang="ko-Kore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프로젝트 일정 및 역할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54BB65-79FB-D0B7-D855-8B0309A8812F}"/>
              </a:ext>
            </a:extLst>
          </p:cNvPr>
          <p:cNvSpPr/>
          <p:nvPr/>
        </p:nvSpPr>
        <p:spPr>
          <a:xfrm>
            <a:off x="9699193" y="1063468"/>
            <a:ext cx="3865282" cy="3865282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B76AF9-2C37-27F3-86E2-C822E4FDD6EF}"/>
              </a:ext>
            </a:extLst>
          </p:cNvPr>
          <p:cNvSpPr/>
          <p:nvPr/>
        </p:nvSpPr>
        <p:spPr>
          <a:xfrm>
            <a:off x="8242300" y="3549134"/>
            <a:ext cx="4676520" cy="4676520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240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381482" y="2922270"/>
            <a:ext cx="5439922" cy="861672"/>
            <a:chOff x="3405068" y="3139150"/>
            <a:chExt cx="5439922" cy="8616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문제 상황 및 기존 어플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405068" y="3146742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문제 상황 및 기존 어플</a:t>
              </a:r>
              <a:endPara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1. 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제작 배경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2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제작배경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문제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상황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807C38-6017-1BCB-8142-359607F01A5F}"/>
              </a:ext>
            </a:extLst>
          </p:cNvPr>
          <p:cNvGrpSpPr/>
          <p:nvPr/>
        </p:nvGrpSpPr>
        <p:grpSpPr>
          <a:xfrm>
            <a:off x="2571556" y="1511301"/>
            <a:ext cx="7048888" cy="4689359"/>
            <a:chOff x="2101656" y="1511301"/>
            <a:chExt cx="7048888" cy="46893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F2AEC6-7787-8775-77D9-23AF0B9BB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947"/>
            <a:stretch/>
          </p:blipFill>
          <p:spPr>
            <a:xfrm>
              <a:off x="2101656" y="1511301"/>
              <a:ext cx="3573468" cy="34810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F16929-8147-6696-30C6-54AF0575D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844"/>
            <a:stretch/>
          </p:blipFill>
          <p:spPr>
            <a:xfrm>
              <a:off x="5872168" y="1511301"/>
              <a:ext cx="3278376" cy="4689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46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제작배경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배달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2400" dirty="0" err="1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어플별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2400" dirty="0" err="1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배달비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상이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1A8A3-BE94-BF53-0E24-0AD89B4777FA}"/>
              </a:ext>
            </a:extLst>
          </p:cNvPr>
          <p:cNvSpPr txBox="1"/>
          <p:nvPr/>
        </p:nvSpPr>
        <p:spPr>
          <a:xfrm>
            <a:off x="978600" y="1338394"/>
            <a:ext cx="10234800" cy="245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en-US" altLang="ko-Kore-KR" dirty="0"/>
              <a:t>31</a:t>
            </a:r>
            <a:r>
              <a:rPr lang="ko-Kore-KR" altLang="ko-Kore-KR" dirty="0"/>
              <a:t>일 한국소비자단체협의회에 따르면</a:t>
            </a:r>
            <a:r>
              <a:rPr lang="en-US" altLang="ko-Kore-KR" dirty="0"/>
              <a:t>, </a:t>
            </a:r>
            <a:r>
              <a:rPr lang="ko-Kore-KR" altLang="ko-Kore-KR" dirty="0"/>
              <a:t>소비자가 동일 조건에서 배달서비스를 이용할 경우</a:t>
            </a:r>
            <a:r>
              <a:rPr lang="en-US" altLang="ko-Kore-KR" dirty="0"/>
              <a:t> 1</a:t>
            </a:r>
            <a:r>
              <a:rPr lang="ko-Kore-KR" altLang="ko-Kore-KR" dirty="0"/>
              <a:t>차적으로 확인할 수 있는 배달앱별 배달비를 비교한 결과 배달앱</a:t>
            </a:r>
            <a:r>
              <a:rPr lang="en-US" altLang="ko-Kore-KR" dirty="0"/>
              <a:t>·</a:t>
            </a:r>
            <a:r>
              <a:rPr lang="ko-Kore-KR" altLang="ko-Kore-KR" dirty="0"/>
              <a:t>배달서비스 특징에 상관없이 </a:t>
            </a:r>
            <a:r>
              <a:rPr lang="ko-Kore-KR" altLang="ko-Kore-KR" b="1" u="sng" dirty="0"/>
              <a:t>배달비가 모두 동일한 경우는</a:t>
            </a:r>
            <a:r>
              <a:rPr lang="en-US" altLang="ko-Kore-KR" b="1" u="sng" dirty="0"/>
              <a:t> 10</a:t>
            </a:r>
            <a:r>
              <a:rPr lang="ko-Kore-KR" altLang="ko-Kore-KR" b="1" u="sng" dirty="0"/>
              <a:t>개 음식점 중</a:t>
            </a:r>
            <a:r>
              <a:rPr lang="en-US" altLang="ko-Kore-KR" b="1" u="sng" dirty="0"/>
              <a:t> 2</a:t>
            </a:r>
            <a:r>
              <a:rPr lang="ko-Kore-KR" altLang="ko-Kore-KR" b="1" u="sng" dirty="0"/>
              <a:t>개 정도밖에 안됐다</a:t>
            </a:r>
            <a:r>
              <a:rPr lang="en-US" altLang="ko-Kore-KR" b="1" u="sng" dirty="0"/>
              <a:t>.</a:t>
            </a:r>
            <a:br>
              <a:rPr lang="en-US" altLang="ko-Kore-KR" dirty="0"/>
            </a:br>
            <a:r>
              <a:rPr lang="ko-Kore-KR" altLang="ko-Kore-KR" dirty="0"/>
              <a:t>그 외 </a:t>
            </a:r>
            <a:r>
              <a:rPr lang="en-US" altLang="ko-Kore-KR" dirty="0"/>
              <a:t>8</a:t>
            </a:r>
            <a:r>
              <a:rPr lang="ko-Kore-KR" altLang="ko-Kore-KR" dirty="0"/>
              <a:t>개 음식점은 배달앱과 배달서비스에 따라 배달비가 달랐다</a:t>
            </a:r>
            <a:r>
              <a:rPr lang="en-US" altLang="ko-Kore-KR" dirty="0"/>
              <a:t>. </a:t>
            </a:r>
            <a:r>
              <a:rPr lang="ko-Kore-KR" altLang="ko-Kore-KR" dirty="0"/>
              <a:t>특히 </a:t>
            </a:r>
            <a:r>
              <a:rPr lang="ko-Kore-KR" altLang="ko-Kore-KR" b="1" u="sng" dirty="0"/>
              <a:t>동일조건에서 최고 배달비가 많은 경우는 배민</a:t>
            </a:r>
            <a:r>
              <a:rPr lang="en-US" altLang="ko-Kore-KR" b="1" u="sng" dirty="0"/>
              <a:t>1(</a:t>
            </a:r>
            <a:r>
              <a:rPr lang="ko-Kore-KR" altLang="ko-Kore-KR" b="1" u="sng" dirty="0"/>
              <a:t>배달의 민족 단건배달</a:t>
            </a:r>
            <a:r>
              <a:rPr lang="en-US" altLang="ko-Kore-KR" b="1" u="sng" dirty="0"/>
              <a:t>)</a:t>
            </a:r>
            <a:r>
              <a:rPr lang="ko-Kore-KR" altLang="ko-Kore-KR" b="1" u="sng" dirty="0"/>
              <a:t>이었고</a:t>
            </a:r>
            <a:r>
              <a:rPr lang="en-US" altLang="ko-Kore-KR" b="1" u="sng" dirty="0"/>
              <a:t>, </a:t>
            </a:r>
            <a:r>
              <a:rPr lang="ko-Kore-KR" altLang="ko-Kore-KR" b="1" u="sng" dirty="0"/>
              <a:t>최저 배달비 사례는</a:t>
            </a:r>
            <a:r>
              <a:rPr lang="en-US" altLang="ko-Kore-KR" b="1" u="sng" dirty="0"/>
              <a:t> </a:t>
            </a:r>
            <a:r>
              <a:rPr lang="ko-Kore-KR" altLang="ko-Kore-KR" b="1" u="sng" dirty="0"/>
              <a:t>배달의 민족</a:t>
            </a:r>
            <a:r>
              <a:rPr lang="en-US" altLang="ko-Kore-KR" b="1" u="sng" dirty="0"/>
              <a:t>(</a:t>
            </a:r>
            <a:r>
              <a:rPr lang="ko-Kore-KR" altLang="ko-Kore-KR" b="1" u="sng" dirty="0"/>
              <a:t>묶음배달</a:t>
            </a:r>
            <a:r>
              <a:rPr lang="en-US" altLang="ko-Kore-KR" b="1" u="sng" dirty="0"/>
              <a:t>)</a:t>
            </a:r>
            <a:r>
              <a:rPr lang="ko-Kore-KR" altLang="ko-Kore-KR" b="1" u="sng" dirty="0"/>
              <a:t>이 가장 많은 것</a:t>
            </a:r>
            <a:r>
              <a:rPr lang="ko-Kore-KR" altLang="ko-Kore-KR" dirty="0"/>
              <a:t>으로 조사됐다</a:t>
            </a:r>
            <a:r>
              <a:rPr lang="en-US" altLang="ko-Kore-KR" dirty="0"/>
              <a:t>.</a:t>
            </a:r>
            <a:br>
              <a:rPr lang="en-US" altLang="ko-Kore-KR" dirty="0"/>
            </a:br>
            <a:r>
              <a:rPr lang="ko-Kore-KR" altLang="ko-Kore-KR" dirty="0"/>
              <a:t>출처</a:t>
            </a:r>
            <a:r>
              <a:rPr lang="en-US" altLang="ko-Kore-KR" dirty="0"/>
              <a:t> : </a:t>
            </a:r>
            <a:r>
              <a:rPr lang="ko-Kore-KR" altLang="ko-Kore-KR" dirty="0"/>
              <a:t>소비자경제신문</a:t>
            </a:r>
            <a:r>
              <a:rPr lang="en-US" altLang="ko-Kore-KR" dirty="0"/>
              <a:t>(http://</a:t>
            </a:r>
            <a:r>
              <a:rPr lang="en-US" altLang="ko-Kore-KR" dirty="0" err="1"/>
              <a:t>www.dailycnc.com</a:t>
            </a:r>
            <a:r>
              <a:rPr lang="en-US" altLang="ko-Kore-KR" dirty="0"/>
              <a:t>)</a:t>
            </a:r>
          </a:p>
          <a:p>
            <a:endParaRPr lang="en-US" altLang="ko-KR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83456FC-672B-35C9-9E05-5D8A986C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39646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5" name="그림 5" descr="[자료=한국소비자단체협의회]">
            <a:extLst>
              <a:ext uri="{FF2B5EF4-FFF2-40B4-BE49-F238E27FC236}">
                <a16:creationId xmlns:a16="http://schemas.microsoft.com/office/drawing/2014/main" id="{C49F83FB-F82C-1028-A8AF-459BDB5D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525706"/>
            <a:ext cx="7340600" cy="278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A4AB7-E7B3-EF5F-9495-AA2B186A2DF5}"/>
              </a:ext>
            </a:extLst>
          </p:cNvPr>
          <p:cNvSpPr txBox="1"/>
          <p:nvPr/>
        </p:nvSpPr>
        <p:spPr>
          <a:xfrm>
            <a:off x="7887202" y="6113383"/>
            <a:ext cx="2956259" cy="393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en-US" altLang="ko-Kore-KR" sz="1100" dirty="0"/>
              <a:t>(</a:t>
            </a:r>
            <a:r>
              <a:rPr lang="ko-KR" altLang="ko-Kore-KR" sz="1100" dirty="0"/>
              <a:t>출처</a:t>
            </a:r>
            <a:r>
              <a:rPr lang="en-US" altLang="ko-Kore-KR" sz="1100" dirty="0"/>
              <a:t>. </a:t>
            </a:r>
            <a:r>
              <a:rPr lang="ko-KR" altLang="ko-Kore-KR" sz="1100" dirty="0"/>
              <a:t>한국소비자단체협의회</a:t>
            </a:r>
            <a:r>
              <a:rPr lang="en-US" altLang="ko-Kore-KR" sz="1100" dirty="0"/>
              <a:t>)</a:t>
            </a:r>
            <a:endParaRPr lang="ko-Kore-KR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29241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제작배경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배달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2400" dirty="0" err="1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어플별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2400" dirty="0" err="1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배달비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상이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3DB26FCC-D2FF-C9EA-74B7-FBF26909B7ED}"/>
              </a:ext>
            </a:extLst>
          </p:cNvPr>
          <p:cNvSpPr/>
          <p:nvPr/>
        </p:nvSpPr>
        <p:spPr>
          <a:xfrm>
            <a:off x="5886450" y="3957127"/>
            <a:ext cx="419100" cy="585670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21148-79D6-77EE-2906-18FC1A59469B}"/>
              </a:ext>
            </a:extLst>
          </p:cNvPr>
          <p:cNvSpPr txBox="1"/>
          <p:nvPr/>
        </p:nvSpPr>
        <p:spPr>
          <a:xfrm>
            <a:off x="1619250" y="1709932"/>
            <a:ext cx="9404350" cy="208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ko-Kore-KR" sz="1800" dirty="0"/>
              <a:t>같은 매장이더라도</a:t>
            </a:r>
            <a:r>
              <a:rPr lang="en-US" altLang="ko-Kore-KR" sz="1800" dirty="0"/>
              <a:t>, </a:t>
            </a:r>
            <a:r>
              <a:rPr lang="ko-KR" altLang="ko-Kore-KR" sz="1800" dirty="0"/>
              <a:t>각 </a:t>
            </a:r>
            <a:r>
              <a:rPr lang="ko-KR" altLang="ko-Kore-KR" sz="1800" b="1" u="sng" dirty="0"/>
              <a:t>어플의 </a:t>
            </a:r>
            <a:r>
              <a:rPr lang="ko-KR" altLang="ko-Kore-KR" sz="1800" b="1" u="sng" dirty="0" err="1"/>
              <a:t>배달비</a:t>
            </a:r>
            <a:r>
              <a:rPr lang="en-US" altLang="ko-Kore-KR" sz="1800" b="1" u="sng" dirty="0"/>
              <a:t>, </a:t>
            </a:r>
            <a:r>
              <a:rPr lang="ko-KR" altLang="ko-Kore-KR" sz="1800" b="1" u="sng" dirty="0"/>
              <a:t>최소주문금액이 다른 경우</a:t>
            </a:r>
            <a:r>
              <a:rPr lang="ko-KR" altLang="ko-Kore-KR" sz="1800" dirty="0"/>
              <a:t>가 많고 </a:t>
            </a:r>
            <a:r>
              <a:rPr lang="ko-KR" altLang="en-US" sz="1800" b="1" u="sng" dirty="0"/>
              <a:t>주문방법</a:t>
            </a:r>
            <a:r>
              <a:rPr lang="en-US" altLang="ko-KR" sz="1800" b="1" u="sng" dirty="0"/>
              <a:t>(</a:t>
            </a:r>
            <a:r>
              <a:rPr lang="ko-KR" altLang="ko-Kore-KR" sz="1800" b="1" u="sng" dirty="0"/>
              <a:t>배달</a:t>
            </a:r>
            <a:r>
              <a:rPr lang="en-US" altLang="ko-KR" sz="1800" b="1" u="sng" dirty="0"/>
              <a:t>,</a:t>
            </a:r>
            <a:r>
              <a:rPr lang="ko-KR" altLang="ko-Kore-KR" sz="1800" b="1" u="sng" dirty="0"/>
              <a:t> </a:t>
            </a:r>
            <a:r>
              <a:rPr lang="ko-KR" altLang="en-US" sz="1800" b="1" u="sng" dirty="0"/>
              <a:t>포장</a:t>
            </a:r>
            <a:r>
              <a:rPr lang="en-US" altLang="ko-KR" sz="1800" b="1" u="sng" dirty="0"/>
              <a:t>)</a:t>
            </a:r>
            <a:r>
              <a:rPr lang="ko-KR" altLang="en-US" sz="1800" b="1" u="sng" dirty="0"/>
              <a:t>에 따라 </a:t>
            </a:r>
            <a:r>
              <a:rPr lang="ko-KR" altLang="ko-Kore-KR" sz="1800" b="1" u="sng" dirty="0"/>
              <a:t>가격이 다른 경우</a:t>
            </a:r>
            <a:r>
              <a:rPr lang="ko-KR" altLang="ko-Kore-KR" sz="1800" dirty="0"/>
              <a:t>도 존재</a:t>
            </a:r>
            <a:r>
              <a:rPr lang="en-US" altLang="ko-Kore-KR" sz="1800" dirty="0"/>
              <a:t>.</a:t>
            </a:r>
          </a:p>
          <a:p>
            <a:r>
              <a:rPr lang="ko-KR" altLang="ko-Kore-KR" sz="1800" dirty="0" err="1"/>
              <a:t>어플마다</a:t>
            </a:r>
            <a:r>
              <a:rPr lang="ko-KR" altLang="ko-Kore-KR" sz="1800" dirty="0"/>
              <a:t> 제공하는 </a:t>
            </a:r>
            <a:r>
              <a:rPr lang="ko-KR" altLang="ko-Kore-KR" sz="1800" b="1" dirty="0"/>
              <a:t>쿠폰이 다</a:t>
            </a:r>
            <a:r>
              <a:rPr lang="ko-KR" altLang="en-US" sz="1800" b="1" dirty="0"/>
              <a:t>르며</a:t>
            </a:r>
            <a:r>
              <a:rPr lang="en-US" altLang="ko-KR" sz="1800" b="1" dirty="0"/>
              <a:t>,</a:t>
            </a:r>
            <a:r>
              <a:rPr lang="ko-KR" altLang="en-US" sz="1800" b="1" dirty="0"/>
              <a:t> </a:t>
            </a:r>
            <a:r>
              <a:rPr lang="ko-KR" altLang="ko-Kore-KR" sz="1800" b="1" dirty="0"/>
              <a:t>쿠폰을 </a:t>
            </a:r>
            <a:r>
              <a:rPr lang="ko-KR" altLang="en-US" sz="1800" b="1" dirty="0"/>
              <a:t>사용할 수 있는 조건에 따라 </a:t>
            </a:r>
            <a:r>
              <a:rPr lang="ko-KR" altLang="ko-Kore-KR" sz="1800" b="1" dirty="0"/>
              <a:t>가격을</a:t>
            </a:r>
            <a:r>
              <a:rPr lang="ko-Kore-KR" altLang="en-US" sz="1800" b="1" dirty="0"/>
              <a:t> 계산</a:t>
            </a:r>
            <a:r>
              <a:rPr lang="ko-Kore-KR" altLang="en-US" sz="1800" dirty="0"/>
              <a:t>해야</a:t>
            </a:r>
            <a:r>
              <a:rPr lang="ko-KR" altLang="en-US" sz="1800" dirty="0"/>
              <a:t> 함</a:t>
            </a:r>
            <a:r>
              <a:rPr lang="en-US" altLang="ko-KR" sz="1800" dirty="0"/>
              <a:t>.</a:t>
            </a:r>
            <a:endParaRPr lang="ko-Kore-KR" altLang="ko-Kore-KR" sz="1800" dirty="0"/>
          </a:p>
          <a:p>
            <a:r>
              <a:rPr lang="ko-KR" altLang="ko-Kore-KR" sz="1800" dirty="0"/>
              <a:t>조금 더 합리적으로 소비하기 위해서는 </a:t>
            </a:r>
            <a:r>
              <a:rPr lang="ko-KR" altLang="ko-Kore-KR" sz="1800" b="1" dirty="0">
                <a:solidFill>
                  <a:srgbClr val="DA86A0"/>
                </a:solidFill>
              </a:rPr>
              <a:t>최소 </a:t>
            </a:r>
            <a:r>
              <a:rPr lang="en-US" altLang="ko-Kore-KR" sz="1800" b="1" dirty="0">
                <a:solidFill>
                  <a:srgbClr val="DA86A0"/>
                </a:solidFill>
              </a:rPr>
              <a:t>2</a:t>
            </a:r>
            <a:r>
              <a:rPr lang="ko-KR" altLang="ko-Kore-KR" sz="1800" b="1" dirty="0">
                <a:solidFill>
                  <a:srgbClr val="DA86A0"/>
                </a:solidFill>
              </a:rPr>
              <a:t>개의 어플을 비교해가며 가격을 비교해야 함</a:t>
            </a:r>
            <a:r>
              <a:rPr lang="en-US" altLang="ko-Kore-KR" sz="1800" b="1" dirty="0">
                <a:solidFill>
                  <a:srgbClr val="DA86A0"/>
                </a:solidFill>
              </a:rPr>
              <a:t>.</a:t>
            </a:r>
            <a:endParaRPr lang="ko-Kore-KR" altLang="ko-Kore-KR" sz="1800" b="1" dirty="0">
              <a:solidFill>
                <a:srgbClr val="DA86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6E50E-7024-9DDD-9379-43165AECA206}"/>
              </a:ext>
            </a:extLst>
          </p:cNvPr>
          <p:cNvSpPr txBox="1"/>
          <p:nvPr/>
        </p:nvSpPr>
        <p:spPr>
          <a:xfrm>
            <a:off x="2133600" y="4866547"/>
            <a:ext cx="7924800" cy="75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4000" dirty="0"/>
              <a:t>배달 어플 별 가격 비교 플랫폼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6685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제작배경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기존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어플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-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2400" dirty="0" err="1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오픈이츠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5121" name="그림 6" descr="오픈이츠 - 합리적으로 배달음식을 시켜먹는 가장 쉬운 방법.">
            <a:extLst>
              <a:ext uri="{FF2B5EF4-FFF2-40B4-BE49-F238E27FC236}">
                <a16:creationId xmlns:a16="http://schemas.microsoft.com/office/drawing/2014/main" id="{AC1CCA46-6154-A9DA-3A63-5858BD19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25" y="1479708"/>
            <a:ext cx="1505169" cy="15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그림 7" descr="오픈이츠 - 모든 배달앱 비교하기 by PLUGIN Corp.">
            <a:extLst>
              <a:ext uri="{FF2B5EF4-FFF2-40B4-BE49-F238E27FC236}">
                <a16:creationId xmlns:a16="http://schemas.microsoft.com/office/drawing/2014/main" id="{C2CB0683-F4E8-D7C7-2E55-EE227F285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75" y="1479708"/>
            <a:ext cx="2403253" cy="42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그림 8" descr="오픈이츠 - 합리적으로 배달음식을 시켜먹는 가장 쉬운 방법.">
            <a:extLst>
              <a:ext uri="{FF2B5EF4-FFF2-40B4-BE49-F238E27FC236}">
                <a16:creationId xmlns:a16="http://schemas.microsoft.com/office/drawing/2014/main" id="{C5321665-1F55-1BCE-16AA-297B1CE54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7568" r="7169" b="5833"/>
          <a:stretch>
            <a:fillRect/>
          </a:stretch>
        </p:blipFill>
        <p:spPr bwMode="auto">
          <a:xfrm>
            <a:off x="5334218" y="1479708"/>
            <a:ext cx="2319469" cy="47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41C53B-4FAD-392B-20FC-CAB5889E01E4}"/>
              </a:ext>
            </a:extLst>
          </p:cNvPr>
          <p:cNvSpPr txBox="1"/>
          <p:nvPr/>
        </p:nvSpPr>
        <p:spPr>
          <a:xfrm>
            <a:off x="8151570" y="1886108"/>
            <a:ext cx="3572433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ore-KR" altLang="en-US" dirty="0"/>
              <a:t>단순</a:t>
            </a:r>
            <a:r>
              <a:rPr lang="ko-KR" altLang="en-US" dirty="0"/>
              <a:t> 배달 어플 별 정보 비교</a:t>
            </a:r>
            <a:endParaRPr lang="en-US" altLang="ko-KR" dirty="0"/>
          </a:p>
          <a:p>
            <a:r>
              <a:rPr lang="ko-KR" altLang="en-US" dirty="0"/>
              <a:t>쿠폰 적용 가격 파악 불가</a:t>
            </a:r>
            <a:endParaRPr lang="en-US" altLang="ko-KR" dirty="0"/>
          </a:p>
          <a:p>
            <a:r>
              <a:rPr lang="ko-KR" altLang="en-US" dirty="0"/>
              <a:t>지역 할증료 파악 불가</a:t>
            </a:r>
            <a:endParaRPr lang="en-US" altLang="ko-KR" dirty="0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E952C48D-A9BE-2C27-1287-821694944A60}"/>
              </a:ext>
            </a:extLst>
          </p:cNvPr>
          <p:cNvSpPr/>
          <p:nvPr/>
        </p:nvSpPr>
        <p:spPr>
          <a:xfrm>
            <a:off x="9361803" y="3466508"/>
            <a:ext cx="575983" cy="633896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7672D-A327-B4B3-DEAA-BD72A99E5E35}"/>
              </a:ext>
            </a:extLst>
          </p:cNvPr>
          <p:cNvSpPr txBox="1"/>
          <p:nvPr/>
        </p:nvSpPr>
        <p:spPr>
          <a:xfrm>
            <a:off x="7863577" y="4100404"/>
            <a:ext cx="3572433" cy="938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dirty="0"/>
              <a:t>합리적인 가격 비교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39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845875-C477-3F54-391B-9F5E2CD51684}"/>
              </a:ext>
            </a:extLst>
          </p:cNvPr>
          <p:cNvGrpSpPr/>
          <p:nvPr/>
        </p:nvGrpSpPr>
        <p:grpSpPr>
          <a:xfrm>
            <a:off x="3381482" y="2922270"/>
            <a:ext cx="5439922" cy="873369"/>
            <a:chOff x="3405068" y="3139150"/>
            <a:chExt cx="5439922" cy="8733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638CD-E4F6-B477-46A9-67BCC1A02FDE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서비스 목표 및 기능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D2A247-6687-6305-0666-CEBFF5147B8C}"/>
                </a:ext>
              </a:extLst>
            </p:cNvPr>
            <p:cNvSpPr txBox="1"/>
            <p:nvPr/>
          </p:nvSpPr>
          <p:spPr>
            <a:xfrm>
              <a:off x="3405068" y="3158439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서비스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목표 및 기능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E43F9FD0-55D6-8C33-649E-0FBC265F8AA5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EF51-049F-91B1-0254-BEA41CEEC7B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서비스 소개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8DBF139-BAE9-5B6C-9E28-A03C28E7528D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186AC9B-8E6F-D3DF-51E2-3FA98FA73856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서비스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21148-79D6-77EE-2906-18FC1A59469B}"/>
              </a:ext>
            </a:extLst>
          </p:cNvPr>
          <p:cNvSpPr txBox="1"/>
          <p:nvPr/>
        </p:nvSpPr>
        <p:spPr>
          <a:xfrm>
            <a:off x="1762125" y="1971851"/>
            <a:ext cx="8667750" cy="2914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ore-KR" sz="2800" kern="100" dirty="0"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여러 배달 어플리케이션에서</a:t>
            </a:r>
            <a:r>
              <a:rPr lang="ko-Kore-KR" altLang="en-US" sz="2800" kern="100" dirty="0"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ore-KR" sz="2800" kern="100" dirty="0">
              <a:latin typeface="SB AggroOTF Medium" panose="02020503020101020101" pitchFamily="18" charset="-127"/>
              <a:ea typeface="SB AggroOTF Medium" panose="02020503020101020101" pitchFamily="18" charset="-127"/>
              <a:cs typeface="Times New Roman" panose="02020603050405020304" pitchFamily="18" charset="0"/>
            </a:endParaRPr>
          </a:p>
          <a:p>
            <a:pPr marL="5715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800" kern="100" dirty="0"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사용자의 소비에 영향을 미치는 모든 요소들을</a:t>
            </a:r>
            <a:endParaRPr lang="en-US" altLang="ko-KR" sz="2800" kern="100" dirty="0">
              <a:latin typeface="SB AggroOTF Medium" panose="02020503020101020101" pitchFamily="18" charset="-127"/>
              <a:ea typeface="SB AggroOTF Medium" panose="02020503020101020101" pitchFamily="18" charset="-127"/>
              <a:cs typeface="Times New Roman" panose="02020603050405020304" pitchFamily="18" charset="0"/>
            </a:endParaRPr>
          </a:p>
          <a:p>
            <a:pPr marL="5715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ore-KR" sz="2800" kern="100" dirty="0"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한눈에 비교하여</a:t>
            </a:r>
            <a:r>
              <a:rPr lang="ko-Kore-KR" altLang="en-US" sz="2800" kern="100" dirty="0"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ore-KR" sz="2800" kern="100" dirty="0">
              <a:latin typeface="SB AggroOTF Medium" panose="02020503020101020101" pitchFamily="18" charset="-127"/>
              <a:ea typeface="SB AggroOTF Medium" panose="02020503020101020101" pitchFamily="18" charset="-127"/>
              <a:cs typeface="Times New Roman" panose="02020603050405020304" pitchFamily="18" charset="0"/>
            </a:endParaRPr>
          </a:p>
          <a:p>
            <a:pPr marL="5715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ore-KR" sz="2800" kern="100" dirty="0"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사용자가 </a:t>
            </a:r>
            <a:r>
              <a:rPr lang="ko-KR" altLang="ko-Kore-KR" sz="2800" kern="100" dirty="0">
                <a:solidFill>
                  <a:srgbClr val="DA86A0"/>
                </a:solidFill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가장 합리적인 가격으로</a:t>
            </a:r>
            <a:r>
              <a:rPr lang="en-US" altLang="ko-Kore-KR" sz="2800" kern="100" dirty="0">
                <a:solidFill>
                  <a:srgbClr val="DA86A0"/>
                </a:solidFill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 </a:t>
            </a:r>
            <a:r>
              <a:rPr lang="ko-KR" altLang="ko-Kore-KR" sz="2800" kern="100" dirty="0">
                <a:solidFill>
                  <a:srgbClr val="DA86A0"/>
                </a:solidFill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소비할 수 있도록</a:t>
            </a:r>
            <a:r>
              <a:rPr lang="en-US" altLang="ko-Kore-KR" sz="2800" kern="100" dirty="0">
                <a:solidFill>
                  <a:srgbClr val="DA86A0"/>
                </a:solidFill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 </a:t>
            </a:r>
            <a:r>
              <a:rPr lang="ko-KR" altLang="ko-Kore-KR" sz="2800" kern="100" dirty="0"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한다</a:t>
            </a:r>
            <a:r>
              <a:rPr lang="en-US" altLang="ko-Kore-KR" sz="2800" kern="100" dirty="0">
                <a:effectLst/>
                <a:latin typeface="SB AggroOTF Medium" panose="02020503020101020101" pitchFamily="18" charset="-127"/>
                <a:ea typeface="SB AggroOTF Medium" panose="02020503020101020101" pitchFamily="18" charset="-127"/>
                <a:cs typeface="Times New Roman" panose="02020603050405020304" pitchFamily="18" charset="0"/>
              </a:rPr>
              <a:t>.</a:t>
            </a:r>
            <a:endParaRPr lang="ko-Kore-KR" altLang="ko-Kore-KR" sz="2800" kern="100" dirty="0">
              <a:effectLst/>
              <a:latin typeface="SB AggroOTF Medium" panose="02020503020101020101" pitchFamily="18" charset="-127"/>
              <a:ea typeface="SB AggroOTF Medium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668</Words>
  <Application>Microsoft Macintosh PowerPoint</Application>
  <PresentationFormat>와이드스크린</PresentationFormat>
  <Paragraphs>149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 Light</vt:lpstr>
      <vt:lpstr>NanumBarunGothicOTF YetHangul</vt:lpstr>
      <vt:lpstr>Calibri</vt:lpstr>
      <vt:lpstr>SB AggroOTF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하솔비</dc:creator>
  <cp:lastModifiedBy>하솔비</cp:lastModifiedBy>
  <cp:revision>32</cp:revision>
  <cp:lastPrinted>2022-09-15T03:07:57Z</cp:lastPrinted>
  <dcterms:created xsi:type="dcterms:W3CDTF">2022-03-25T07:32:16Z</dcterms:created>
  <dcterms:modified xsi:type="dcterms:W3CDTF">2022-09-15T05:36:00Z</dcterms:modified>
</cp:coreProperties>
</file>